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4800">
                <a:solidFill>
                  <a:srgbClr val="222222"/>
                </a:solidFill>
                <a:highlight>
                  <a:srgbClr val="FFFFFF"/>
                </a:highlight>
              </a:rPr>
              <a:t>wide &amp; deep networks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br>
              <a:rPr lang="en"/>
            </a:br>
            <a:br>
              <a:rPr lang="en"/>
            </a:b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ctrTitle"/>
          </p:nvPr>
        </p:nvSpPr>
        <p:spPr>
          <a:xfrm>
            <a:off x="311699" y="744575"/>
            <a:ext cx="8520600" cy="2583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</a:rPr>
              <a:t>Model Architecture</a:t>
            </a:r>
          </a:p>
        </p:txBody>
      </p:sp>
      <p:sp>
        <p:nvSpPr>
          <p:cNvPr id="61" name="Shape 61"/>
          <p:cNvSpPr txBox="1"/>
          <p:nvPr>
            <p:ph idx="1" type="subTitle"/>
          </p:nvPr>
        </p:nvSpPr>
        <p:spPr>
          <a:xfrm>
            <a:off x="311700" y="1112800"/>
            <a:ext cx="8520600" cy="373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220453"/>
            <a:ext cx="9144000" cy="342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ctrTitle"/>
          </p:nvPr>
        </p:nvSpPr>
        <p:spPr>
          <a:xfrm>
            <a:off x="311700" y="744575"/>
            <a:ext cx="8520600" cy="461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2400">
                <a:solidFill>
                  <a:srgbClr val="222222"/>
                </a:solidFill>
                <a:highlight>
                  <a:srgbClr val="FFFFFF"/>
                </a:highlight>
              </a:rPr>
              <a:t>Motivation: what problems it comes to solve</a:t>
            </a:r>
          </a:p>
        </p:txBody>
      </p:sp>
      <p:sp>
        <p:nvSpPr>
          <p:cNvPr id="68" name="Shape 68"/>
          <p:cNvSpPr txBox="1"/>
          <p:nvPr>
            <p:ph idx="1" type="subTitle"/>
          </p:nvPr>
        </p:nvSpPr>
        <p:spPr>
          <a:xfrm>
            <a:off x="311700" y="1332400"/>
            <a:ext cx="8520600" cy="3462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 algn="l">
              <a:spcBef>
                <a:spcPts val="0"/>
              </a:spcBef>
              <a:buChar char="-"/>
            </a:pPr>
            <a:r>
              <a:rPr b="1" lang="en"/>
              <a:t>Recomandation systems</a:t>
            </a:r>
          </a:p>
          <a:p>
            <a:pPr indent="-228600" lvl="1" marL="914400" rtl="0" algn="l">
              <a:spcBef>
                <a:spcPts val="0"/>
              </a:spcBef>
              <a:buChar char="-"/>
            </a:pPr>
            <a:r>
              <a:rPr b="1" lang="en"/>
              <a:t>Memorization</a:t>
            </a:r>
            <a:r>
              <a:rPr lang="en"/>
              <a:t>: exploiting the correlation available in the historical data</a:t>
            </a:r>
          </a:p>
          <a:p>
            <a:pPr indent="-228600" lvl="1" marL="914400" rtl="0" algn="l">
              <a:spcBef>
                <a:spcPts val="0"/>
              </a:spcBef>
              <a:buChar char="-"/>
            </a:pPr>
            <a:r>
              <a:rPr lang="en"/>
              <a:t>sparse and high-rank</a:t>
            </a:r>
          </a:p>
          <a:p>
            <a:pPr indent="-228600" lvl="1" marL="914400" rtl="0" algn="l">
              <a:spcBef>
                <a:spcPts val="0"/>
              </a:spcBef>
              <a:buChar char="-"/>
            </a:pPr>
            <a:r>
              <a:rPr lang="en"/>
              <a:t>cross-product feature transformations</a:t>
            </a:r>
          </a:p>
          <a:p>
            <a:pPr indent="-228600" lvl="1" marL="914400" rtl="0" algn="l">
              <a:spcBef>
                <a:spcPts val="0"/>
              </a:spcBef>
              <a:buChar char="-"/>
            </a:pPr>
            <a:r>
              <a:rPr b="1" lang="en"/>
              <a:t>The Wide Component:</a:t>
            </a:r>
          </a:p>
          <a:p>
            <a:pPr indent="-228600" lvl="2" marL="1371600" algn="l">
              <a:spcBef>
                <a:spcPts val="0"/>
              </a:spcBef>
              <a:buChar char="-"/>
            </a:pPr>
            <a:r>
              <a:rPr lang="en"/>
              <a:t>y = wx + b</a:t>
            </a:r>
          </a:p>
        </p:txBody>
      </p:sp>
      <p:pic>
        <p:nvPicPr>
          <p:cNvPr id="69" name="Shape 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23074" y="3130225"/>
            <a:ext cx="2120924" cy="53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x="311699" y="744575"/>
            <a:ext cx="8520600" cy="410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buClr>
                <a:schemeClr val="dk2"/>
              </a:buClr>
              <a:buSzPct val="100000"/>
              <a:buChar char="-"/>
            </a:pPr>
            <a:r>
              <a:rPr b="1" lang="en" sz="2800">
                <a:solidFill>
                  <a:schemeClr val="dk2"/>
                </a:solidFill>
              </a:rPr>
              <a:t>Recommendation systems</a:t>
            </a:r>
          </a:p>
        </p:txBody>
      </p:sp>
      <p:sp>
        <p:nvSpPr>
          <p:cNvPr id="75" name="Shape 75"/>
          <p:cNvSpPr txBox="1"/>
          <p:nvPr>
            <p:ph idx="1" type="subTitle"/>
          </p:nvPr>
        </p:nvSpPr>
        <p:spPr>
          <a:xfrm>
            <a:off x="311700" y="1256375"/>
            <a:ext cx="8520600" cy="3378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1" marL="914400" rtl="0" algn="l">
              <a:spcBef>
                <a:spcPts val="0"/>
              </a:spcBef>
              <a:buChar char="-"/>
            </a:pPr>
            <a:r>
              <a:rPr b="1" lang="en"/>
              <a:t>Generalization: </a:t>
            </a:r>
            <a:r>
              <a:rPr lang="en"/>
              <a:t>new feature combinations that have never or rarely occurred in the past</a:t>
            </a:r>
          </a:p>
          <a:p>
            <a:pPr indent="-228600" lvl="1" marL="914400" rtl="0" algn="l">
              <a:spcBef>
                <a:spcPts val="0"/>
              </a:spcBef>
              <a:buChar char="-"/>
            </a:pPr>
            <a:r>
              <a:rPr b="1" lang="en"/>
              <a:t>The Deep Component:</a:t>
            </a:r>
          </a:p>
          <a:p>
            <a:pPr indent="-342900" lvl="2" marL="1371600" rtl="0" algn="l">
              <a:spcBef>
                <a:spcPts val="0"/>
              </a:spcBef>
              <a:buSzPct val="100000"/>
              <a:buChar char="-"/>
            </a:pPr>
            <a:r>
              <a:rPr lang="en" sz="1800"/>
              <a:t>high-dimensional categorical features are first converted into a low-dimensional and dense real-valued vector, often referred to as an embedding vector</a:t>
            </a:r>
          </a:p>
          <a:p>
            <a:pPr indent="-228600" lvl="2" marL="1371600" rtl="0" algn="l">
              <a:spcBef>
                <a:spcPts val="0"/>
              </a:spcBef>
              <a:buChar char="-"/>
            </a:pPr>
            <a:r>
              <a:t/>
            </a:r>
            <a:endParaRPr/>
          </a:p>
        </p:txBody>
      </p:sp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825" y="3547625"/>
            <a:ext cx="3115589" cy="43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ctrTitle"/>
          </p:nvPr>
        </p:nvSpPr>
        <p:spPr>
          <a:xfrm>
            <a:off x="336000" y="702325"/>
            <a:ext cx="8472000" cy="4359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Joint training</a:t>
            </a:r>
          </a:p>
        </p:txBody>
      </p:sp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1875" y="1080724"/>
            <a:ext cx="6732799" cy="3782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ctrTitle"/>
          </p:nvPr>
        </p:nvSpPr>
        <p:spPr>
          <a:xfrm>
            <a:off x="311700" y="744575"/>
            <a:ext cx="8520600" cy="418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Experiment</a:t>
            </a:r>
          </a:p>
        </p:txBody>
      </p:sp>
      <p:sp>
        <p:nvSpPr>
          <p:cNvPr id="88" name="Shape 88"/>
          <p:cNvSpPr txBox="1"/>
          <p:nvPr>
            <p:ph idx="1" type="subTitle"/>
          </p:nvPr>
        </p:nvSpPr>
        <p:spPr>
          <a:xfrm>
            <a:off x="311700" y="1636450"/>
            <a:ext cx="8520600" cy="2778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Follow the-regularized-leader (FTRL) algorithm with L1 regularization as the optimizer for the wide part of the model, and AdaGrad for the deep part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ctrTitle"/>
          </p:nvPr>
        </p:nvSpPr>
        <p:spPr>
          <a:xfrm>
            <a:off x="311700" y="290400"/>
            <a:ext cx="8520600" cy="552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EXPERIMENT RESULTS</a:t>
            </a:r>
          </a:p>
        </p:txBody>
      </p:sp>
      <p:sp>
        <p:nvSpPr>
          <p:cNvPr id="94" name="Shape 94"/>
          <p:cNvSpPr txBox="1"/>
          <p:nvPr>
            <p:ph idx="1" type="subTitle"/>
          </p:nvPr>
        </p:nvSpPr>
        <p:spPr>
          <a:xfrm>
            <a:off x="438375" y="1035175"/>
            <a:ext cx="8520600" cy="2093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For the control group, 1% of users were randomly selected and presented with recommendations generated by the previous version of ranking model, which is a highly-optimized wide-only logistic regression model with rich cross-product feature transformations. For the experiment group, 1% of users were presented with recommendations generated by the Wide &amp; Deep model, trained with the same set of features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5675" y="3128437"/>
            <a:ext cx="5153025" cy="1876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ctrTitle"/>
          </p:nvPr>
        </p:nvSpPr>
        <p:spPr>
          <a:xfrm>
            <a:off x="311700" y="744575"/>
            <a:ext cx="8520600" cy="411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How can we use it?</a:t>
            </a:r>
          </a:p>
        </p:txBody>
      </p:sp>
      <p:sp>
        <p:nvSpPr>
          <p:cNvPr id="101" name="Shape 101"/>
          <p:cNvSpPr txBox="1"/>
          <p:nvPr>
            <p:ph idx="1" type="subTitle"/>
          </p:nvPr>
        </p:nvSpPr>
        <p:spPr>
          <a:xfrm>
            <a:off x="311700" y="1334050"/>
            <a:ext cx="8520600" cy="3495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- </a:t>
            </a:r>
            <a:r>
              <a:rPr lang="en" sz="2400"/>
              <a:t>Add generalization to linear models by factorizing the      interactions between two variables.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 sz="2400"/>
              <a:t>- Reduce the difficulty of training deeper models and 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 sz="2400"/>
              <a:t>  improve accuracy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 sz="2400"/>
              <a:t>- E</a:t>
            </a:r>
            <a:r>
              <a:rPr lang="en" sz="2400"/>
              <a:t>xample (didn’t try it): </a:t>
            </a:r>
          </a:p>
          <a:p>
            <a:pPr indent="0" lvl="0" marL="914400" rtl="0" algn="l">
              <a:spcBef>
                <a:spcPts val="0"/>
              </a:spcBef>
              <a:buNone/>
            </a:pPr>
            <a:r>
              <a:rPr lang="en" sz="2400"/>
              <a:t>BMI,Age - as Wide, the rest - as deep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 sz="2400"/>
              <a:t>           low dim vectors: hour of the day as wide</a:t>
            </a:r>
          </a:p>
          <a:p>
            <a:pPr lvl="0" algn="l">
              <a:spcBef>
                <a:spcPts val="0"/>
              </a:spcBef>
              <a:buNone/>
            </a:pPr>
            <a:r>
              <a:rPr lang="en" sz="2400"/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Implementation in Keras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wide 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Sequential()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wide.add(Dense(</a:t>
            </a:r>
            <a:r>
              <a:rPr lang="en" sz="900">
                <a:solidFill>
                  <a:srgbClr val="0086B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input_dim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X_train.shape[</a:t>
            </a:r>
            <a:r>
              <a:rPr lang="en" sz="900">
                <a:solidFill>
                  <a:srgbClr val="0086B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]))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deep 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Sequential()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</a:t>
            </a:r>
            <a:r>
              <a:rPr lang="en" sz="900">
                <a:solidFill>
                  <a:srgbClr val="969896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# 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TODO</a:t>
            </a:r>
            <a:r>
              <a:rPr lang="en" sz="900">
                <a:solidFill>
                  <a:srgbClr val="969896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: add embedding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deep.add(Dense(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input_dim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X_train.shape[</a:t>
            </a:r>
            <a:r>
              <a:rPr lang="en" sz="900">
                <a:solidFill>
                  <a:srgbClr val="0086B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], 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output_dim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0086B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100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activation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18369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'relu'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))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deep.add(Dense(</a:t>
            </a:r>
            <a:r>
              <a:rPr lang="en" sz="900">
                <a:solidFill>
                  <a:srgbClr val="0086B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100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activation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18369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'relu'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))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deep.add(Dense(</a:t>
            </a:r>
            <a:r>
              <a:rPr lang="en" sz="900">
                <a:solidFill>
                  <a:srgbClr val="0086B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50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activation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18369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'relu'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))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deep.add(Dense(</a:t>
            </a:r>
            <a:r>
              <a:rPr lang="en" sz="900">
                <a:solidFill>
                  <a:srgbClr val="0086B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activation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18369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'sigmoid'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))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model 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Sequential()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model.add(Merge([wide, deep], 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mode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18369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'concat'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concat_axis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0086B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))</a:t>
            </a:r>
          </a:p>
          <a:p>
            <a:pPr lvl="0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model.add(Dense(</a:t>
            </a:r>
            <a:r>
              <a:rPr lang="en" sz="900">
                <a:solidFill>
                  <a:srgbClr val="0086B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" sz="900">
                <a:solidFill>
                  <a:srgbClr val="ED6A43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activation</a:t>
            </a:r>
            <a:r>
              <a:rPr lang="en" sz="900">
                <a:solidFill>
                  <a:srgbClr val="A71D5D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=</a:t>
            </a:r>
            <a:r>
              <a:rPr lang="en" sz="900">
                <a:solidFill>
                  <a:srgbClr val="18369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'sigmoid'</a:t>
            </a:r>
            <a:r>
              <a:rPr lang="en" sz="900">
                <a:solidFill>
                  <a:srgbClr val="24292E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))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